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4" r:id="rId3"/>
    <p:sldId id="289" r:id="rId4"/>
    <p:sldId id="283" r:id="rId5"/>
    <p:sldId id="294" r:id="rId6"/>
    <p:sldId id="267" r:id="rId7"/>
    <p:sldId id="295" r:id="rId8"/>
    <p:sldId id="286" r:id="rId9"/>
    <p:sldId id="275" r:id="rId10"/>
    <p:sldId id="287" r:id="rId11"/>
    <p:sldId id="276" r:id="rId12"/>
    <p:sldId id="336" r:id="rId13"/>
    <p:sldId id="337" r:id="rId14"/>
    <p:sldId id="314" r:id="rId15"/>
    <p:sldId id="323" r:id="rId16"/>
    <p:sldId id="324" r:id="rId17"/>
    <p:sldId id="327" r:id="rId18"/>
    <p:sldId id="328" r:id="rId19"/>
    <p:sldId id="329" r:id="rId20"/>
    <p:sldId id="331" r:id="rId21"/>
    <p:sldId id="330" r:id="rId22"/>
    <p:sldId id="332" r:id="rId23"/>
    <p:sldId id="333" r:id="rId24"/>
    <p:sldId id="316" r:id="rId25"/>
    <p:sldId id="320" r:id="rId26"/>
    <p:sldId id="335" r:id="rId27"/>
    <p:sldId id="321" r:id="rId28"/>
    <p:sldId id="334" r:id="rId29"/>
    <p:sldId id="269" r:id="rId30"/>
    <p:sldId id="311" r:id="rId31"/>
    <p:sldId id="315" r:id="rId32"/>
    <p:sldId id="310" r:id="rId33"/>
    <p:sldId id="309" r:id="rId3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6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38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00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56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60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56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73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38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664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74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5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475DA-FE9E-45A1-9A6B-EE7992965AD5}" type="datetimeFigureOut">
              <a:rPr lang="de-DE" smtClean="0"/>
              <a:t>09.06.2021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61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den-wuerttemberg.de/fileadmin/redaktion/dateien/PDF/Coronainfos/210513_auf_einen_Blick.pdf" TargetMode="External"/><Relationship Id="rId3" Type="http://schemas.openxmlformats.org/officeDocument/2006/relationships/hyperlink" Target="https://www.intensivregister.de/#/aktuelle-lage/zeitreihen" TargetMode="External"/><Relationship Id="rId7" Type="http://schemas.openxmlformats.org/officeDocument/2006/relationships/hyperlink" Target="https://www.rki.de/DE/Content/InfAZ/N/Neuartiges_Coronavirus/Daten/Klinische_Aspekte.html;jsessionid=46F393662CF7867BF41ECCFAE005A9CB.internet091?nn=2386228" TargetMode="External"/><Relationship Id="rId2" Type="http://schemas.openxmlformats.org/officeDocument/2006/relationships/hyperlink" Target="https://www.rki.de/DE/Content/InfAZ/N/Neuartiges_Coronavirus/DESH/Berichte-VOC-tab.html;jsessionid=4051AA8FEFBDB6C91BB5052052DEA005.internet08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vid19.who.int/" TargetMode="External"/><Relationship Id="rId5" Type="http://schemas.openxmlformats.org/officeDocument/2006/relationships/hyperlink" Target="https://www.rki.de/DE/Content/InfAZ/N/Neuartiges_Coronavirus/Daten/Impfquotenmonitoring.html" TargetMode="External"/><Relationship Id="rId10" Type="http://schemas.openxmlformats.org/officeDocument/2006/relationships/hyperlink" Target="https://www.rki.de/DE/Content/InfAZ/N/Neuartiges_Coronavirus/Projekte_RKI/covimo_studie_Ergebnisse.html" TargetMode="External"/><Relationship Id="rId4" Type="http://schemas.openxmlformats.org/officeDocument/2006/relationships/hyperlink" Target="https://www.rki.de/DE/Content/InfAZ/N/Neuartiges_Coronavirus/Testzahl.html" TargetMode="External"/><Relationship Id="rId9" Type="http://schemas.openxmlformats.org/officeDocument/2006/relationships/hyperlink" Target="https://www.rki.de/SharedDocs/FAQ/COVID-Impfen/gesamt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336704"/>
          </a:xfrm>
        </p:spPr>
        <p:txBody>
          <a:bodyPr>
            <a:noAutofit/>
          </a:bodyPr>
          <a:lstStyle/>
          <a:p>
            <a:r>
              <a:rPr lang="de-DE" sz="6600" b="1" dirty="0" smtClean="0"/>
              <a:t>Corona-Update</a:t>
            </a:r>
            <a:br>
              <a:rPr lang="de-DE" sz="6600" b="1" dirty="0" smtClean="0"/>
            </a:br>
            <a:r>
              <a:rPr lang="de-DE" i="1" dirty="0" smtClean="0"/>
              <a:t>09.06.2021 PW</a:t>
            </a:r>
            <a:endParaRPr lang="de-DE" sz="4800" i="1" dirty="0"/>
          </a:p>
        </p:txBody>
      </p:sp>
    </p:spTree>
    <p:extLst>
      <p:ext uri="{BB962C8B-B14F-4D97-AF65-F5344CB8AC3E}">
        <p14:creationId xmlns:p14="http://schemas.microsoft.com/office/powerpoint/2010/main" val="374868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81562"/>
            <a:ext cx="9000000" cy="6494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Impfungen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5081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0"/>
            <a:ext cx="9000000" cy="7170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Gerade Verbindung mit Pfeil 3"/>
          <p:cNvCxnSpPr/>
          <p:nvPr/>
        </p:nvCxnSpPr>
        <p:spPr>
          <a:xfrm flipH="1" flipV="1">
            <a:off x="5220072" y="4509120"/>
            <a:ext cx="648072" cy="115212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76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99325"/>
            <a:ext cx="9000000" cy="665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585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268854"/>
            <a:ext cx="9000000" cy="6320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418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 fontScale="90000"/>
          </a:bodyPr>
          <a:lstStyle/>
          <a:p>
            <a:pPr algn="l"/>
            <a:r>
              <a:rPr lang="de-DE" sz="4800" b="1" dirty="0" smtClean="0"/>
              <a:t>Abschätzung Impfbereitschaft</a:t>
            </a:r>
            <a:br>
              <a:rPr lang="de-DE" sz="48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Annahmen: </a:t>
            </a:r>
            <a:br>
              <a:rPr lang="de-DE" sz="3600" b="1" dirty="0" smtClean="0"/>
            </a:br>
            <a:r>
              <a:rPr lang="de-DE" sz="3600" dirty="0" smtClean="0"/>
              <a:t>- Impfzahlen folgen einer S-Kurve</a:t>
            </a:r>
            <a:br>
              <a:rPr lang="de-DE" sz="3600" dirty="0" smtClean="0"/>
            </a:br>
            <a:r>
              <a:rPr lang="de-DE" sz="3600" dirty="0" smtClean="0"/>
              <a:t>- Impfstoffverfügbarkeit ist aktuell OK</a:t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b="1" dirty="0" smtClean="0"/>
              <a:t>=&gt; Wendepunkt: </a:t>
            </a:r>
            <a:br>
              <a:rPr lang="de-DE" sz="3600" b="1" dirty="0" smtClean="0"/>
            </a:br>
            <a:r>
              <a:rPr lang="de-DE" sz="3600" dirty="0" smtClean="0"/>
              <a:t>ungefähr ½ des oberen Grenzwerts = </a:t>
            </a:r>
            <a:br>
              <a:rPr lang="de-DE" sz="3600" dirty="0" smtClean="0"/>
            </a:br>
            <a:r>
              <a:rPr lang="de-DE" sz="3600" dirty="0" smtClean="0"/>
              <a:t>Anzahl der Menschen, die sich Impfen lassen möchten </a:t>
            </a:r>
            <a:r>
              <a:rPr lang="de-DE" sz="3600" b="1" dirty="0" smtClean="0"/>
              <a:t>und</a:t>
            </a:r>
            <a:r>
              <a:rPr lang="de-DE" sz="3600" dirty="0" smtClean="0"/>
              <a:t> können.</a:t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61465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01861"/>
            <a:ext cx="9000000" cy="625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>
          <a:xfrm>
            <a:off x="6228184" y="1988840"/>
            <a:ext cx="1800200" cy="1008112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067944" y="1705163"/>
            <a:ext cx="2346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Wendepunkt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7942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pPr algn="l"/>
            <a:r>
              <a:rPr lang="de-DE" sz="4800" b="1" dirty="0" smtClean="0"/>
              <a:t>Wendepunkt -&gt; obere Grenze</a:t>
            </a:r>
            <a:br>
              <a:rPr lang="de-DE" sz="48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Daraus folgt: </a:t>
            </a:r>
            <a:r>
              <a:rPr lang="de-DE" sz="3600" dirty="0" smtClean="0"/>
              <a:t>die obere Grenze liegt zwischen 40 und 60</a:t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dirty="0" smtClean="0"/>
              <a:t>wahrscheinlich </a:t>
            </a:r>
            <a:r>
              <a:rPr lang="de-DE" sz="3600" b="1" dirty="0" smtClean="0"/>
              <a:t>50</a:t>
            </a:r>
            <a:r>
              <a:rPr lang="de-DE" sz="3600" dirty="0" smtClean="0"/>
              <a:t> </a:t>
            </a:r>
            <a:r>
              <a:rPr lang="de-DE" sz="3600" b="1" dirty="0" smtClean="0"/>
              <a:t>Millionen</a:t>
            </a:r>
            <a:br>
              <a:rPr lang="de-DE" sz="3600" b="1" dirty="0" smtClean="0"/>
            </a:br>
            <a:r>
              <a:rPr lang="de-DE" sz="3600" b="1" dirty="0"/>
              <a:t/>
            </a:r>
            <a:br>
              <a:rPr lang="de-DE" sz="3600" b="1" dirty="0"/>
            </a:br>
            <a:r>
              <a:rPr lang="de-DE" sz="3600" dirty="0" smtClean="0"/>
              <a:t>… Menschen, die sich Impfen lassen werden</a:t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74738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pPr algn="l"/>
            <a:r>
              <a:rPr lang="de-DE" sz="4800" b="1" dirty="0"/>
              <a:t>Wer </a:t>
            </a:r>
            <a:r>
              <a:rPr lang="de-DE" sz="4800" b="1" u="sng" dirty="0"/>
              <a:t>kann</a:t>
            </a:r>
            <a:r>
              <a:rPr lang="de-DE" sz="4800" b="1" dirty="0"/>
              <a:t> sich momentan impfen lassen?</a:t>
            </a:r>
            <a:r>
              <a:rPr lang="de-DE" sz="4800" b="1" dirty="0" smtClean="0"/>
              <a:t/>
            </a:r>
            <a:br>
              <a:rPr lang="de-DE" sz="48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err="1" smtClean="0"/>
              <a:t>BioNTech</a:t>
            </a:r>
            <a:r>
              <a:rPr lang="de-DE" sz="3600" b="1" dirty="0" smtClean="0"/>
              <a:t>: </a:t>
            </a:r>
            <a:r>
              <a:rPr lang="de-DE" sz="3600" dirty="0" smtClean="0"/>
              <a:t>Zulassung ab 12 Jahren </a:t>
            </a:r>
            <a:br>
              <a:rPr lang="de-DE" sz="3600" dirty="0" smtClean="0"/>
            </a:br>
            <a:r>
              <a:rPr lang="de-DE" sz="3600" dirty="0" smtClean="0"/>
              <a:t>(ca. 72 Millionen Menschen)</a:t>
            </a:r>
            <a:br>
              <a:rPr lang="de-DE" sz="3600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Andere: </a:t>
            </a:r>
            <a:r>
              <a:rPr lang="de-DE" sz="3600" dirty="0" smtClean="0"/>
              <a:t>Zulassung ab 18 Jahren </a:t>
            </a:r>
            <a:br>
              <a:rPr lang="de-DE" sz="3600" dirty="0" smtClean="0"/>
            </a:br>
            <a:r>
              <a:rPr lang="de-DE" sz="3600" dirty="0" smtClean="0"/>
              <a:t>(ca. 69 Millionen </a:t>
            </a:r>
            <a:r>
              <a:rPr lang="de-DE" sz="3600" dirty="0"/>
              <a:t>Menschen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/>
              <a:t/>
            </a:r>
            <a:br>
              <a:rPr lang="de-DE" sz="3600" dirty="0"/>
            </a:br>
            <a:r>
              <a:rPr lang="de-DE" sz="3200" i="1" dirty="0" smtClean="0"/>
              <a:t>sonstige Einschränkungen betrachten wir nicht</a:t>
            </a:r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402347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 fontScale="90000"/>
          </a:bodyPr>
          <a:lstStyle/>
          <a:p>
            <a:pPr algn="l"/>
            <a:r>
              <a:rPr lang="de-DE" sz="4800" b="1" dirty="0" smtClean="0"/>
              <a:t>Abschätzung Impfbereitschaft</a:t>
            </a:r>
            <a:br>
              <a:rPr lang="de-DE" sz="48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err="1" smtClean="0"/>
              <a:t>Impfbereitschaft</a:t>
            </a:r>
            <a:r>
              <a:rPr lang="de-DE" sz="3600" b="1" dirty="0" smtClean="0"/>
              <a:t> haben also ca.</a:t>
            </a:r>
            <a:br>
              <a:rPr lang="de-DE" sz="3600" b="1" dirty="0" smtClean="0"/>
            </a:br>
            <a:r>
              <a:rPr lang="de-DE" sz="3600" b="1" dirty="0" smtClean="0"/>
              <a:t>wahrscheinlich:</a:t>
            </a:r>
            <a:br>
              <a:rPr lang="de-DE" sz="3600" b="1" dirty="0" smtClean="0"/>
            </a:br>
            <a:r>
              <a:rPr lang="de-DE" sz="3600" b="1" dirty="0" smtClean="0"/>
              <a:t>ca. </a:t>
            </a:r>
            <a:r>
              <a:rPr lang="de-DE" sz="3600" dirty="0" smtClean="0"/>
              <a:t>50 M / 70 M = </a:t>
            </a:r>
            <a:r>
              <a:rPr lang="de-DE" sz="3600" b="1" dirty="0" smtClean="0"/>
              <a:t>ca. 70% </a:t>
            </a:r>
            <a:br>
              <a:rPr lang="de-DE" sz="3600" b="1" dirty="0" smtClean="0"/>
            </a:br>
            <a:r>
              <a:rPr lang="de-DE" sz="3100" i="1" dirty="0"/>
              <a:t>(zwischen </a:t>
            </a:r>
            <a:r>
              <a:rPr lang="de-DE" sz="3100" i="1" dirty="0" smtClean="0"/>
              <a:t>57% </a:t>
            </a:r>
            <a:r>
              <a:rPr lang="de-DE" sz="3100" i="1" dirty="0"/>
              <a:t>und </a:t>
            </a:r>
            <a:r>
              <a:rPr lang="de-DE" sz="3100" i="1" dirty="0" smtClean="0"/>
              <a:t>86%)</a:t>
            </a: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=&gt; zu erwartende maximale Impfquote</a:t>
            </a:r>
            <a:br>
              <a:rPr lang="de-DE" sz="36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wahrscheinlich:</a:t>
            </a:r>
            <a:br>
              <a:rPr lang="de-DE" sz="3600" b="1" dirty="0" smtClean="0"/>
            </a:br>
            <a:r>
              <a:rPr lang="de-DE" sz="3600" b="1" dirty="0" smtClean="0"/>
              <a:t>ca. </a:t>
            </a:r>
            <a:r>
              <a:rPr lang="de-DE" sz="3600" dirty="0" smtClean="0"/>
              <a:t>50 M / 83 M = </a:t>
            </a:r>
            <a:r>
              <a:rPr lang="de-DE" sz="3600" b="1" dirty="0" smtClean="0"/>
              <a:t>ca. 60 %</a:t>
            </a: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100" i="1" dirty="0" smtClean="0"/>
              <a:t>(zwischen 48% und 72%)</a:t>
            </a:r>
            <a:r>
              <a:rPr lang="de-DE" sz="3100" dirty="0" smtClean="0"/>
              <a:t> </a:t>
            </a:r>
            <a:r>
              <a:rPr lang="de-DE" sz="3600" dirty="0" smtClean="0"/>
              <a:t/>
            </a:r>
            <a:br>
              <a:rPr lang="de-DE" sz="3600" dirty="0" smtClean="0"/>
            </a:b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55095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548680"/>
            <a:ext cx="8928992" cy="576064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aktuelle Entwicklung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3600" dirty="0" smtClean="0"/>
              <a:t>- neue Fälle (</a:t>
            </a:r>
            <a:r>
              <a:rPr lang="de-DE" sz="3600" dirty="0" smtClean="0">
                <a:solidFill>
                  <a:srgbClr val="00B050"/>
                </a:solidFill>
              </a:rPr>
              <a:t>gut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Intensivbelegung (</a:t>
            </a:r>
            <a:r>
              <a:rPr lang="de-DE" sz="3600" dirty="0" smtClean="0">
                <a:solidFill>
                  <a:srgbClr val="00B050"/>
                </a:solidFill>
              </a:rPr>
              <a:t>gut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-Todesfälle (</a:t>
            </a:r>
            <a:r>
              <a:rPr lang="de-DE" sz="3600" dirty="0" smtClean="0">
                <a:solidFill>
                  <a:srgbClr val="00B050"/>
                </a:solidFill>
              </a:rPr>
              <a:t>gut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Impfungen (</a:t>
            </a:r>
            <a:r>
              <a:rPr lang="de-DE" sz="3600" dirty="0" smtClean="0">
                <a:solidFill>
                  <a:srgbClr val="00B050"/>
                </a:solidFill>
              </a:rPr>
              <a:t>gut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/>
              <a:t/>
            </a:r>
            <a:br>
              <a:rPr lang="de-DE" sz="3600" dirty="0"/>
            </a:br>
            <a:r>
              <a:rPr lang="de-DE" sz="3600" dirty="0" smtClean="0"/>
              <a:t>Können wir etwas zur Impfbereitschaft und </a:t>
            </a:r>
            <a:br>
              <a:rPr lang="de-DE" sz="3600" dirty="0" smtClean="0"/>
            </a:br>
            <a:r>
              <a:rPr lang="de-DE" sz="3600" dirty="0" smtClean="0"/>
              <a:t>Delta-Variante sagen?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80299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pPr algn="l"/>
            <a:r>
              <a:rPr lang="de-DE" sz="4800" b="1" dirty="0" smtClean="0"/>
              <a:t>RKI - Impfbereitschaft</a:t>
            </a:r>
            <a:br>
              <a:rPr lang="de-DE" sz="4800" b="1" dirty="0" smtClean="0"/>
            </a:b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RKI: COVIMO-Bericht </a:t>
            </a:r>
            <a:r>
              <a:rPr lang="de-DE" sz="3600" dirty="0" smtClean="0"/>
              <a:t>zur Impfbereitschaft</a:t>
            </a: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- 3. Report: 72,6% </a:t>
            </a:r>
            <a:r>
              <a:rPr lang="de-DE" sz="3600" dirty="0" smtClean="0"/>
              <a:t>(28.04.2021)</a:t>
            </a:r>
            <a:r>
              <a:rPr lang="de-DE" sz="3600" b="1" dirty="0" smtClean="0"/>
              <a:t/>
            </a:r>
            <a:br>
              <a:rPr lang="de-DE" sz="3600" b="1" dirty="0" smtClean="0"/>
            </a:br>
            <a:r>
              <a:rPr lang="de-DE" sz="3600" b="1" dirty="0" smtClean="0"/>
              <a:t>- 4. Report: 72,6% </a:t>
            </a:r>
            <a:r>
              <a:rPr lang="de-DE" sz="3600" dirty="0" smtClean="0"/>
              <a:t>(26.05.2021)</a:t>
            </a:r>
            <a:r>
              <a:rPr lang="de-DE" sz="3600" b="1" dirty="0" smtClean="0"/>
              <a:t/>
            </a:r>
            <a:br>
              <a:rPr lang="de-DE" sz="3600" b="1" dirty="0" smtClean="0"/>
            </a:b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270611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r>
              <a:rPr lang="de-DE" sz="8000" b="1" dirty="0" smtClean="0"/>
              <a:t>Das heißt?</a:t>
            </a:r>
            <a:br>
              <a:rPr lang="de-DE" sz="8000" b="1" dirty="0" smtClean="0"/>
            </a:br>
            <a:r>
              <a:rPr lang="de-DE" sz="4800" b="1" dirty="0"/>
              <a:t/>
            </a:r>
            <a:br>
              <a:rPr lang="de-DE" sz="4800" b="1" dirty="0"/>
            </a:br>
            <a:r>
              <a:rPr lang="de-DE" sz="4800" b="1" dirty="0" smtClean="0"/>
              <a:t>für das Impfen werben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29481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r>
              <a:rPr lang="de-DE" sz="8000" b="1" dirty="0" smtClean="0"/>
              <a:t>Virusvarianten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93527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r>
              <a:rPr lang="de-DE" sz="8000" b="1" dirty="0" smtClean="0"/>
              <a:t>Können wir etwas zur Delta-Variante sagen? </a:t>
            </a:r>
            <a:br>
              <a:rPr lang="de-DE" sz="8000" b="1" dirty="0" smtClean="0"/>
            </a:br>
            <a:r>
              <a:rPr lang="de-DE" sz="6000" dirty="0" smtClean="0"/>
              <a:t>(erstmalig in Indien)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81478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00000" cy="6579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64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923928" y="4056844"/>
            <a:ext cx="18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Heilbronn 98,4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83568" y="4725144"/>
            <a:ext cx="1806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Karlsruhe </a:t>
            </a:r>
            <a:r>
              <a:rPr lang="de-DE" b="1" dirty="0" smtClean="0">
                <a:solidFill>
                  <a:schemeClr val="bg1"/>
                </a:solidFill>
              </a:rPr>
              <a:t>68,7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259632" y="3356992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757472" y="2564904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36851" y="4005064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Hohenlohe </a:t>
            </a:r>
            <a:r>
              <a:rPr lang="de-DE" b="1" dirty="0" smtClean="0">
                <a:solidFill>
                  <a:schemeClr val="bg1"/>
                </a:solidFill>
              </a:rPr>
              <a:t>79,9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228184" y="5445224"/>
            <a:ext cx="252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Schwäbisch Hall </a:t>
            </a:r>
            <a:r>
              <a:rPr lang="de-DE" b="1" dirty="0" smtClean="0">
                <a:solidFill>
                  <a:schemeClr val="bg1"/>
                </a:solidFill>
              </a:rPr>
              <a:t>104,7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3455630" y="4723094"/>
            <a:ext cx="1796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SK Heilbronn </a:t>
            </a:r>
            <a:r>
              <a:rPr lang="de-DE" b="1" dirty="0" smtClean="0">
                <a:solidFill>
                  <a:schemeClr val="bg1"/>
                </a:solidFill>
              </a:rPr>
              <a:t>143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00" y="758717"/>
            <a:ext cx="8280000" cy="534056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hteck 1"/>
          <p:cNvSpPr/>
          <p:nvPr/>
        </p:nvSpPr>
        <p:spPr>
          <a:xfrm>
            <a:off x="7236296" y="1556792"/>
            <a:ext cx="1475704" cy="3456384"/>
          </a:xfrm>
          <a:prstGeom prst="rect">
            <a:avLst/>
          </a:prstGeom>
          <a:solidFill>
            <a:srgbClr val="0070C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07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923928" y="4056844"/>
            <a:ext cx="18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Heilbronn 98,4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83568" y="4725144"/>
            <a:ext cx="1806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Karlsruhe </a:t>
            </a:r>
            <a:r>
              <a:rPr lang="de-DE" b="1" dirty="0" smtClean="0">
                <a:solidFill>
                  <a:schemeClr val="bg1"/>
                </a:solidFill>
              </a:rPr>
              <a:t>68,7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259632" y="3356992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757472" y="2564904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36851" y="4005064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Hohenlohe </a:t>
            </a:r>
            <a:r>
              <a:rPr lang="de-DE" b="1" dirty="0" smtClean="0">
                <a:solidFill>
                  <a:schemeClr val="bg1"/>
                </a:solidFill>
              </a:rPr>
              <a:t>79,9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228184" y="5445224"/>
            <a:ext cx="252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Schwäbisch Hall </a:t>
            </a:r>
            <a:r>
              <a:rPr lang="de-DE" b="1" dirty="0" smtClean="0">
                <a:solidFill>
                  <a:schemeClr val="bg1"/>
                </a:solidFill>
              </a:rPr>
              <a:t>104,7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3455630" y="4723094"/>
            <a:ext cx="1796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SK Heilbronn </a:t>
            </a:r>
            <a:r>
              <a:rPr lang="de-DE" b="1" dirty="0" smtClean="0">
                <a:solidFill>
                  <a:schemeClr val="bg1"/>
                </a:solidFill>
              </a:rPr>
              <a:t>143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00" y="763910"/>
            <a:ext cx="8280000" cy="533018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hteck 10"/>
          <p:cNvSpPr/>
          <p:nvPr/>
        </p:nvSpPr>
        <p:spPr>
          <a:xfrm>
            <a:off x="7236296" y="1556792"/>
            <a:ext cx="1475704" cy="3456384"/>
          </a:xfrm>
          <a:prstGeom prst="rect">
            <a:avLst/>
          </a:prstGeom>
          <a:solidFill>
            <a:srgbClr val="0070C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8020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923928" y="4056844"/>
            <a:ext cx="18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Heilbronn 98,4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83568" y="4725144"/>
            <a:ext cx="1806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Karlsruhe </a:t>
            </a:r>
            <a:r>
              <a:rPr lang="de-DE" b="1" dirty="0" smtClean="0">
                <a:solidFill>
                  <a:schemeClr val="bg1"/>
                </a:solidFill>
              </a:rPr>
              <a:t>68,7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259632" y="3356992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757472" y="2564904"/>
            <a:ext cx="217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Rhein-Necker </a:t>
            </a:r>
            <a:r>
              <a:rPr lang="de-DE" b="1" dirty="0" smtClean="0">
                <a:solidFill>
                  <a:schemeClr val="bg1"/>
                </a:solidFill>
              </a:rPr>
              <a:t>50,9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36851" y="4005064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Hohenlohe </a:t>
            </a:r>
            <a:r>
              <a:rPr lang="de-DE" b="1" dirty="0" smtClean="0">
                <a:solidFill>
                  <a:schemeClr val="bg1"/>
                </a:solidFill>
              </a:rPr>
              <a:t>79,9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228184" y="5445224"/>
            <a:ext cx="252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LK Schwäbisch Hall </a:t>
            </a:r>
            <a:r>
              <a:rPr lang="de-DE" b="1" dirty="0" smtClean="0">
                <a:solidFill>
                  <a:schemeClr val="bg1"/>
                </a:solidFill>
              </a:rPr>
              <a:t>104,7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3455630" y="4723094"/>
            <a:ext cx="1796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SK Heilbronn </a:t>
            </a:r>
            <a:r>
              <a:rPr lang="de-DE" b="1" dirty="0" smtClean="0">
                <a:solidFill>
                  <a:schemeClr val="bg1"/>
                </a:solidFill>
              </a:rPr>
              <a:t>143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00" y="756356"/>
            <a:ext cx="8280000" cy="534528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hteck 11"/>
          <p:cNvSpPr/>
          <p:nvPr/>
        </p:nvSpPr>
        <p:spPr>
          <a:xfrm>
            <a:off x="7236296" y="1518717"/>
            <a:ext cx="1475704" cy="3456384"/>
          </a:xfrm>
          <a:prstGeom prst="rect">
            <a:avLst/>
          </a:prstGeom>
          <a:solidFill>
            <a:srgbClr val="0070C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07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552728"/>
          </a:xfrm>
        </p:spPr>
        <p:txBody>
          <a:bodyPr>
            <a:normAutofit/>
          </a:bodyPr>
          <a:lstStyle/>
          <a:p>
            <a:pPr algn="l"/>
            <a:r>
              <a:rPr lang="de-DE" sz="3200" b="1" u="sng" dirty="0" smtClean="0"/>
              <a:t>Fazit</a:t>
            </a:r>
            <a:r>
              <a:rPr lang="de-DE" sz="3200" b="1" dirty="0" smtClean="0"/>
              <a:t>: Delta kann die dominante Variante in Deutschland werden, aber nicht </a:t>
            </a:r>
            <a:r>
              <a:rPr lang="de-DE" sz="3200" b="1" dirty="0" smtClean="0"/>
              <a:t>im Sommer</a:t>
            </a:r>
            <a:r>
              <a:rPr lang="de-DE" sz="6600" b="1" dirty="0" smtClean="0"/>
              <a:t/>
            </a:r>
            <a:br>
              <a:rPr lang="de-DE" sz="6600" b="1" dirty="0" smtClean="0"/>
            </a:br>
            <a:r>
              <a:rPr lang="de-DE" sz="2400" b="1" dirty="0" smtClean="0"/>
              <a:t/>
            </a:r>
            <a:br>
              <a:rPr lang="de-DE" sz="2400" b="1" dirty="0" smtClean="0"/>
            </a:br>
            <a:r>
              <a:rPr lang="de-DE" sz="2800" b="1" dirty="0" smtClean="0"/>
              <a:t>Betrachtung 1: Prozentual</a:t>
            </a:r>
            <a:br>
              <a:rPr lang="de-DE" sz="2800" b="1" dirty="0" smtClean="0"/>
            </a:br>
            <a:r>
              <a:rPr lang="de-DE" sz="2800" dirty="0" smtClean="0"/>
              <a:t>- Delta hat </a:t>
            </a:r>
            <a:r>
              <a:rPr lang="de-DE" sz="2800" dirty="0" smtClean="0"/>
              <a:t>einen ungefähr linear </a:t>
            </a:r>
            <a:r>
              <a:rPr lang="de-DE" sz="2800" b="1" dirty="0" smtClean="0">
                <a:solidFill>
                  <a:srgbClr val="FFC000"/>
                </a:solidFill>
              </a:rPr>
              <a:t>steigenden </a:t>
            </a:r>
            <a:r>
              <a:rPr lang="de-DE" sz="2800" dirty="0" smtClean="0"/>
              <a:t>Trend</a:t>
            </a:r>
            <a:r>
              <a:rPr lang="de-DE" sz="2800" b="1" dirty="0" smtClean="0"/>
              <a:t/>
            </a:r>
            <a:br>
              <a:rPr lang="de-DE" sz="2800" b="1" dirty="0" smtClean="0"/>
            </a:br>
            <a:r>
              <a:rPr lang="de-DE" sz="1600" b="1" dirty="0" smtClean="0"/>
              <a:t/>
            </a:r>
            <a:br>
              <a:rPr lang="de-DE" sz="1600" b="1" dirty="0" smtClean="0"/>
            </a:br>
            <a:r>
              <a:rPr lang="de-DE" sz="2800" b="1" dirty="0" smtClean="0"/>
              <a:t>Betrachtung 2: absolute Zahlen </a:t>
            </a:r>
            <a:br>
              <a:rPr lang="de-DE" sz="2800" b="1" dirty="0" smtClean="0"/>
            </a:br>
            <a:r>
              <a:rPr lang="de-DE" sz="2800" dirty="0"/>
              <a:t>- Delta hat einen ungefähr linear </a:t>
            </a:r>
            <a:r>
              <a:rPr lang="de-DE" sz="2800" b="1" dirty="0">
                <a:solidFill>
                  <a:srgbClr val="FFC000"/>
                </a:solidFill>
              </a:rPr>
              <a:t>steigenden </a:t>
            </a:r>
            <a:r>
              <a:rPr lang="de-DE" sz="2800" dirty="0"/>
              <a:t>Trend</a:t>
            </a:r>
            <a:r>
              <a:rPr lang="de-DE" sz="2800" b="1" dirty="0" smtClean="0"/>
              <a:t/>
            </a:r>
            <a:br>
              <a:rPr lang="de-DE" sz="2800" b="1" dirty="0" smtClean="0"/>
            </a:br>
            <a:r>
              <a:rPr lang="de-DE" sz="1600" b="1" dirty="0" smtClean="0"/>
              <a:t/>
            </a:r>
            <a:br>
              <a:rPr lang="de-DE" sz="1600" b="1" dirty="0" smtClean="0"/>
            </a:br>
            <a:r>
              <a:rPr lang="de-DE" sz="2800" b="1" dirty="0" smtClean="0"/>
              <a:t>Betrachtung 3: Normierung</a:t>
            </a:r>
            <a:r>
              <a:rPr lang="de-DE" sz="2800" b="1" dirty="0"/>
              <a:t/>
            </a:r>
            <a:br>
              <a:rPr lang="de-DE" sz="2800" b="1" dirty="0"/>
            </a:br>
            <a:r>
              <a:rPr lang="de-DE" sz="2800" dirty="0"/>
              <a:t>- Delta hat einen ungefähr linear </a:t>
            </a:r>
            <a:r>
              <a:rPr lang="de-DE" sz="2800" b="1" dirty="0">
                <a:solidFill>
                  <a:srgbClr val="FFC000"/>
                </a:solidFill>
              </a:rPr>
              <a:t>steigenden </a:t>
            </a:r>
            <a:r>
              <a:rPr lang="de-DE" sz="2800" dirty="0"/>
              <a:t>Trend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81779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Datenquellen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>
                <a:hlinkClick r:id="rId2"/>
              </a:rPr>
              <a:t>RKI - Variants of Concern - B 1.1.7</a:t>
            </a:r>
            <a:endParaRPr lang="en-US" sz="2800" dirty="0" smtClean="0"/>
          </a:p>
          <a:p>
            <a:r>
              <a:rPr lang="en-US" sz="2800" dirty="0" smtClean="0">
                <a:hlinkClick r:id="rId3"/>
              </a:rPr>
              <a:t>DIVI - </a:t>
            </a:r>
            <a:r>
              <a:rPr lang="en-US" sz="2800" dirty="0" err="1" smtClean="0">
                <a:hlinkClick r:id="rId3"/>
              </a:rPr>
              <a:t>Intensivstationen</a:t>
            </a:r>
            <a:endParaRPr lang="en-US" sz="2800" dirty="0" smtClean="0"/>
          </a:p>
          <a:p>
            <a:r>
              <a:rPr lang="de-DE" sz="2800" dirty="0" smtClean="0">
                <a:hlinkClick r:id="rId4"/>
              </a:rPr>
              <a:t>RKI - Daten zu den Tests</a:t>
            </a:r>
            <a:endParaRPr lang="en-US" sz="2800" dirty="0" smtClean="0"/>
          </a:p>
          <a:p>
            <a:r>
              <a:rPr lang="de-DE" sz="2800" dirty="0" smtClean="0">
                <a:hlinkClick r:id="rId5"/>
              </a:rPr>
              <a:t>RKI - Daten zu den Impfungen</a:t>
            </a:r>
            <a:endParaRPr lang="en-US" sz="2800" dirty="0" smtClean="0"/>
          </a:p>
          <a:p>
            <a:r>
              <a:rPr lang="en-US" sz="2800" dirty="0" smtClean="0">
                <a:hlinkClick r:id="rId6"/>
              </a:rPr>
              <a:t>WHO – </a:t>
            </a:r>
            <a:r>
              <a:rPr lang="en-US" sz="2800" dirty="0" err="1" smtClean="0">
                <a:hlinkClick r:id="rId6"/>
              </a:rPr>
              <a:t>Fallzahlen</a:t>
            </a:r>
            <a:endParaRPr lang="en-US" sz="2800" dirty="0" smtClean="0"/>
          </a:p>
          <a:p>
            <a:r>
              <a:rPr lang="en-US" sz="2800" dirty="0" err="1" smtClean="0">
                <a:hlinkClick r:id="rId7"/>
              </a:rPr>
              <a:t>Klinische_Aspekte</a:t>
            </a:r>
            <a:endParaRPr lang="en-US" sz="2800" dirty="0" smtClean="0"/>
          </a:p>
          <a:p>
            <a:r>
              <a:rPr lang="en-US" sz="2800" dirty="0" err="1" smtClean="0">
                <a:hlinkClick r:id="rId8"/>
              </a:rPr>
              <a:t>Coronaverordnung</a:t>
            </a:r>
            <a:r>
              <a:rPr lang="en-US" sz="2800" dirty="0" smtClean="0">
                <a:hlinkClick r:id="rId8"/>
              </a:rPr>
              <a:t> BW </a:t>
            </a:r>
            <a:r>
              <a:rPr lang="en-US" sz="2800" dirty="0" err="1" smtClean="0">
                <a:hlinkClick r:id="rId8"/>
              </a:rPr>
              <a:t>Zusammenfassung</a:t>
            </a:r>
            <a:endParaRPr lang="en-US" sz="2800" dirty="0"/>
          </a:p>
          <a:p>
            <a:r>
              <a:rPr lang="en-US" sz="2800" dirty="0" smtClean="0">
                <a:hlinkClick r:id="rId9"/>
              </a:rPr>
              <a:t>RKI - FAQ </a:t>
            </a:r>
            <a:r>
              <a:rPr lang="en-US" sz="2800" dirty="0" err="1" smtClean="0">
                <a:hlinkClick r:id="rId9"/>
              </a:rPr>
              <a:t>Impfen</a:t>
            </a:r>
            <a:r>
              <a:rPr lang="en-US" sz="2800" dirty="0" smtClean="0">
                <a:hlinkClick r:id="rId9"/>
              </a:rPr>
              <a:t>: “</a:t>
            </a:r>
            <a:r>
              <a:rPr lang="en-US" sz="2800" dirty="0" err="1" smtClean="0">
                <a:hlinkClick r:id="rId9"/>
              </a:rPr>
              <a:t>wie</a:t>
            </a:r>
            <a:r>
              <a:rPr lang="en-US" sz="2800" dirty="0" smtClean="0">
                <a:hlinkClick r:id="rId9"/>
              </a:rPr>
              <a:t> </a:t>
            </a:r>
            <a:r>
              <a:rPr lang="en-US" sz="2800" dirty="0" err="1" smtClean="0">
                <a:hlinkClick r:id="rId9"/>
              </a:rPr>
              <a:t>lange</a:t>
            </a:r>
            <a:r>
              <a:rPr lang="en-US" sz="2800" dirty="0" smtClean="0">
                <a:hlinkClick r:id="rId9"/>
              </a:rPr>
              <a:t> </a:t>
            </a:r>
            <a:r>
              <a:rPr lang="en-US" sz="2800" dirty="0" err="1" smtClean="0">
                <a:hlinkClick r:id="rId9"/>
              </a:rPr>
              <a:t>hält</a:t>
            </a:r>
            <a:r>
              <a:rPr lang="en-US" sz="2800" dirty="0" smtClean="0">
                <a:hlinkClick r:id="rId9"/>
              </a:rPr>
              <a:t> der </a:t>
            </a:r>
            <a:r>
              <a:rPr lang="en-US" sz="2800" dirty="0" err="1" smtClean="0">
                <a:hlinkClick r:id="rId9"/>
              </a:rPr>
              <a:t>Impfschutz</a:t>
            </a:r>
            <a:r>
              <a:rPr lang="en-US" sz="2800" dirty="0" smtClean="0">
                <a:hlinkClick r:id="rId9"/>
              </a:rPr>
              <a:t>?”</a:t>
            </a:r>
            <a:endParaRPr lang="en-US" sz="2800" dirty="0" smtClean="0"/>
          </a:p>
          <a:p>
            <a:r>
              <a:rPr lang="en-US" sz="2800" dirty="0" smtClean="0">
                <a:hlinkClick r:id="rId10"/>
              </a:rPr>
              <a:t>RKI – COVIMO-</a:t>
            </a:r>
            <a:r>
              <a:rPr lang="en-US" sz="2800" dirty="0" err="1" smtClean="0">
                <a:hlinkClick r:id="rId10"/>
              </a:rPr>
              <a:t>Bericht</a:t>
            </a:r>
            <a:r>
              <a:rPr lang="en-US" sz="2800" dirty="0" smtClean="0">
                <a:hlinkClick r:id="rId10"/>
              </a:rPr>
              <a:t>: </a:t>
            </a:r>
            <a:r>
              <a:rPr lang="en-US" sz="2800" dirty="0" err="1" smtClean="0">
                <a:hlinkClick r:id="rId10"/>
              </a:rPr>
              <a:t>Impfquotenmonitoring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75115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neue Fälle pro Tag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9149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1017"/>
            <a:ext cx="9000000" cy="677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925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95333"/>
            <a:ext cx="9000000" cy="6667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407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70308"/>
            <a:ext cx="9000000" cy="6117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42706"/>
            <a:ext cx="9000000" cy="6172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05855"/>
            <a:ext cx="9000000" cy="6646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8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Intensivbelegungen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39976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2696"/>
            <a:ext cx="9000000" cy="6632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34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Todesfälle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48954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70725"/>
            <a:ext cx="9000000" cy="6716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err="1" smtClean="0"/>
              <a:t>Positivenquote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76959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</Words>
  <Application>Microsoft Office PowerPoint</Application>
  <PresentationFormat>Bildschirmpräsentation (4:3)</PresentationFormat>
  <Paragraphs>48</Paragraphs>
  <Slides>33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4" baseType="lpstr">
      <vt:lpstr>Larissa</vt:lpstr>
      <vt:lpstr>Corona-Update 09.06.2021 PW</vt:lpstr>
      <vt:lpstr>aktuelle Entwicklung - neue Fälle (gut) - Intensivbelegung (gut) -Todesfälle (gut) - Impfungen (gut)  Können wir etwas zur Impfbereitschaft und  Delta-Variante sagen?</vt:lpstr>
      <vt:lpstr>neue Fälle pro Tag</vt:lpstr>
      <vt:lpstr>PowerPoint-Präsentation</vt:lpstr>
      <vt:lpstr>Intensivbelegungen</vt:lpstr>
      <vt:lpstr>PowerPoint-Präsentation</vt:lpstr>
      <vt:lpstr>Todesfälle</vt:lpstr>
      <vt:lpstr>PowerPoint-Präsentation</vt:lpstr>
      <vt:lpstr>Positivenquote</vt:lpstr>
      <vt:lpstr>PowerPoint-Präsentation</vt:lpstr>
      <vt:lpstr>Impfungen</vt:lpstr>
      <vt:lpstr>PowerPoint-Präsentation</vt:lpstr>
      <vt:lpstr>PowerPoint-Präsentation</vt:lpstr>
      <vt:lpstr>PowerPoint-Präsentation</vt:lpstr>
      <vt:lpstr>Abschätzung Impfbereitschaft  Annahmen:  - Impfzahlen folgen einer S-Kurve - Impfstoffverfügbarkeit ist aktuell OK  =&gt; Wendepunkt:  ungefähr ½ des oberen Grenzwerts =  Anzahl der Menschen, die sich Impfen lassen möchten und können.   </vt:lpstr>
      <vt:lpstr>PowerPoint-Präsentation</vt:lpstr>
      <vt:lpstr>Wendepunkt -&gt; obere Grenze  Daraus folgt: die obere Grenze liegt zwischen 40 und 60  wahrscheinlich 50 Millionen  … Menschen, die sich Impfen lassen werden  </vt:lpstr>
      <vt:lpstr>Wer kann sich momentan impfen lassen?  BioNTech: Zulassung ab 12 Jahren  (ca. 72 Millionen Menschen)  Andere: Zulassung ab 18 Jahren  (ca. 69 Millionen Menschen)  sonstige Einschränkungen betrachten wir nicht</vt:lpstr>
      <vt:lpstr>Abschätzung Impfbereitschaft  Impfbereitschaft haben also ca. wahrscheinlich: ca. 50 M / 70 M = ca. 70%  (zwischen 57% und 86%)  =&gt; zu erwartende maximale Impfquote  wahrscheinlich: ca. 50 M / 83 M = ca. 60 % (zwischen 48% und 72%)  </vt:lpstr>
      <vt:lpstr>RKI - Impfbereitschaft  RKI: COVIMO-Bericht zur Impfbereitschaft - 3. Report: 72,6% (28.04.2021) - 4. Report: 72,6% (26.05.2021) </vt:lpstr>
      <vt:lpstr>Das heißt?  für das Impfen werben</vt:lpstr>
      <vt:lpstr>Virusvarianten</vt:lpstr>
      <vt:lpstr>Können wir etwas zur Delta-Variante sagen?  (erstmalig in Indien)</vt:lpstr>
      <vt:lpstr>PowerPoint-Präsentation</vt:lpstr>
      <vt:lpstr>PowerPoint-Präsentation</vt:lpstr>
      <vt:lpstr>PowerPoint-Präsentation</vt:lpstr>
      <vt:lpstr>PowerPoint-Präsentation</vt:lpstr>
      <vt:lpstr>Fazit: Delta kann die dominante Variante in Deutschland werden, aber nicht im Sommer  Betrachtung 1: Prozentual - Delta hat einen ungefähr linear steigenden Trend  Betrachtung 2: absolute Zahlen  - Delta hat einen ungefähr linear steigenden Trend  Betrachtung 3: Normierung - Delta hat einen ungefähr linear steigenden Trend</vt:lpstr>
      <vt:lpstr>Datenquellen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p.waitz@gmx.de</dc:creator>
  <cp:lastModifiedBy>p.waitz@gmx.de</cp:lastModifiedBy>
  <cp:revision>150</cp:revision>
  <dcterms:created xsi:type="dcterms:W3CDTF">2021-02-21T15:04:31Z</dcterms:created>
  <dcterms:modified xsi:type="dcterms:W3CDTF">2021-06-09T17:50:47Z</dcterms:modified>
</cp:coreProperties>
</file>

<file path=docProps/thumbnail.jpeg>
</file>